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0" r:id="rId4"/>
    <p:sldId id="258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66" r:id="rId33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99" autoAdjust="0"/>
    <p:restoredTop sz="97380" autoAdjust="0"/>
  </p:normalViewPr>
  <p:slideViewPr>
    <p:cSldViewPr snapToGrid="0" snapToObjects="1">
      <p:cViewPr varScale="1">
        <p:scale>
          <a:sx n="64" d="100"/>
          <a:sy n="64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9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31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74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92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95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77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39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86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1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66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76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68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64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16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93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27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68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831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80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02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5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23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0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43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59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42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4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837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0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E95E6EF3-F7F3-2A16-16C2-4934B38B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B2C0BF-76C3-7CD2-04CA-22D8FA122520}"/>
              </a:ext>
            </a:extLst>
          </p:cNvPr>
          <p:cNvSpPr txBox="1"/>
          <p:nvPr/>
        </p:nvSpPr>
        <p:spPr>
          <a:xfrm>
            <a:off x="957668" y="3045093"/>
            <a:ext cx="156408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b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이해 및 실제</a:t>
            </a:r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(3)</a:t>
            </a:r>
            <a:b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 </a:t>
            </a: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</a:t>
            </a:r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이해</a:t>
            </a:r>
            <a:endParaRPr lang="en-US" altLang="ko-KR" sz="6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시행을 위한 제공 파일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패키지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)-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기본형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확장형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구성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4863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문제지 홀수형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짝수형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듣기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쓰기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공통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 err="1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학생용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답안지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듣기 및 읽기 정답지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홀수형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짝수형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 err="1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교원용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통합대본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쓰기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채점 기준 </a:t>
            </a:r>
          </a:p>
        </p:txBody>
      </p:sp>
    </p:spTree>
    <p:extLst>
      <p:ext uri="{BB962C8B-B14F-4D97-AF65-F5344CB8AC3E}">
        <p14:creationId xmlns:p14="http://schemas.microsoft.com/office/powerpoint/2010/main" val="387497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듣기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대화 내용 파악하기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F268FBB-457F-49B4-B6E3-60103DBB3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030" y="4001209"/>
            <a:ext cx="8418466" cy="53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8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듣기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적절한 반응 고르기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C7DCE93-D117-45B9-A446-0B3836C0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3848719"/>
            <a:ext cx="8390891" cy="35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57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듣기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알맞은 그림 고르기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3DC3CB4-FA95-4828-87C1-5A81C4D79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4001209"/>
            <a:ext cx="8039919" cy="51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23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듣기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특정 정보 파악하기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7D666C0-F913-4706-A527-FD944BE51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0" y="4098665"/>
            <a:ext cx="8100879" cy="361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06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듣기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세부 내용 파악하기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02F0266-0E4D-4ACA-BFC3-6C1B98AEB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0" y="4226366"/>
            <a:ext cx="8222641" cy="33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66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듣기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대화 소재 파악하기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4E091CC-5217-4727-A9E2-16717533C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0" y="4105165"/>
            <a:ext cx="7583639" cy="30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57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듣기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중심 내용 파악하기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920C478-952F-4D2D-87DD-6872C49B9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2" y="4001209"/>
            <a:ext cx="8222640" cy="36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3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적절한 어휘 고르기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3F02AC0-E893-4FA3-9E9A-663491AE1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4193683"/>
            <a:ext cx="8910241" cy="167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26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적절한 문법 고르기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2E5E3DD-57D4-47ED-92B4-A3E4AA631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4183470"/>
            <a:ext cx="8466639" cy="175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7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471533F-0AFB-DB0D-3D80-A5299B83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3" name="그림 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1FB5C459-4C67-C130-C3C5-A5B7E8EFAE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172" y="8594993"/>
            <a:ext cx="2255121" cy="95560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8BC7103D-5DA1-09B0-06F8-CF3B86F43A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40" y="8866609"/>
            <a:ext cx="2612090" cy="487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313448-BBE5-1BFC-DB99-A55468966644}"/>
              </a:ext>
            </a:extLst>
          </p:cNvPr>
          <p:cNvSpPr txBox="1"/>
          <p:nvPr/>
        </p:nvSpPr>
        <p:spPr>
          <a:xfrm>
            <a:off x="775463" y="1518195"/>
            <a:ext cx="4086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강의 목차</a:t>
            </a:r>
            <a:endParaRPr lang="en-US" altLang="ko-KR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7FB2487-0FA9-1536-1AE8-435FA410B0DB}"/>
              </a:ext>
            </a:extLst>
          </p:cNvPr>
          <p:cNvSpPr/>
          <p:nvPr/>
        </p:nvSpPr>
        <p:spPr>
          <a:xfrm rot="5400000">
            <a:off x="6805081" y="4850464"/>
            <a:ext cx="5981700" cy="14450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AC0E206-60F8-4D19-BA6E-6FFDDB7106EA}"/>
              </a:ext>
            </a:extLst>
          </p:cNvPr>
          <p:cNvSpPr/>
          <p:nvPr/>
        </p:nvSpPr>
        <p:spPr>
          <a:xfrm>
            <a:off x="2267712" y="2901696"/>
            <a:ext cx="1089742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928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개정 </a:t>
            </a:r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특성</a:t>
            </a:r>
          </a:p>
          <a:p>
            <a:pPr marL="566928" indent="-457200">
              <a:lnSpc>
                <a:spcPct val="200000"/>
              </a:lnSpc>
              <a:buAutoNum type="arabicPeriod"/>
            </a:pP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개정 </a:t>
            </a:r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구성 </a:t>
            </a:r>
          </a:p>
          <a:p>
            <a:pPr marL="566928" indent="-457200">
              <a:lnSpc>
                <a:spcPct val="200000"/>
              </a:lnSpc>
              <a:buAutoNum type="arabicPeriod"/>
            </a:pP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개정 </a:t>
            </a:r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맥락 파악하기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18F1053-B46D-4760-81B5-89C71BA63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0" y="4001209"/>
            <a:ext cx="8420923" cy="16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58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특정 정보 파악하기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6949926-6A0F-5C22-7171-0589D4EFC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4031602"/>
            <a:ext cx="8637004" cy="277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22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세부 내용 파악하기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2DE11DC-7C99-33BB-04AA-8BEDA14CF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93" y="4044237"/>
            <a:ext cx="6157437" cy="488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3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소재 파악하기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AAEC860-F89D-4C45-7A12-61B77E505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4363114"/>
            <a:ext cx="8968122" cy="177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63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중심 내용 파악하기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376DF7A-FB66-4A1B-00FE-30B224808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4238759"/>
            <a:ext cx="8495990" cy="339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320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쓰기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문장 완성하기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F0500BC-30B9-DF23-75D2-0B03BAEA3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2" y="4148799"/>
            <a:ext cx="7562192" cy="99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96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쓰기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담화 완성하기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FDE9742-6C2F-C8B2-CE6F-03A2E43D8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4390785"/>
            <a:ext cx="9112182" cy="39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87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쓰기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작문하기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84145E2-AB5B-9A95-51EF-8D09EE798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4375844"/>
            <a:ext cx="10071752" cy="20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99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질문에 대답하기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6D7A0FA-6E5B-D4FE-E0E5-78787EF9D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4132246"/>
            <a:ext cx="7954124" cy="11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54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정보를 활용한 대답하기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76C17C5-DA7F-7C79-05D2-2F6136D80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3998003"/>
            <a:ext cx="8222640" cy="560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5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1360829" y="4152930"/>
            <a:ext cx="14834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특성</a:t>
            </a:r>
            <a:endParaRPr lang="en-US" altLang="ko-KR" sz="6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405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5318543" cy="80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문항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설명하기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3DA67AF-BC92-1236-9B03-7A476480A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4257529"/>
            <a:ext cx="8448806" cy="19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84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문항 유형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756B78-F4F3-4BEB-B316-D117ED7FBBC0}"/>
              </a:ext>
            </a:extLst>
          </p:cNvPr>
          <p:cNvSpPr/>
          <p:nvPr/>
        </p:nvSpPr>
        <p:spPr>
          <a:xfrm>
            <a:off x="555441" y="2925005"/>
            <a:ext cx="1539990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&gt;, 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세종학당 실용 한국어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((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구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 회화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)&gt;, 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세종학당 한국어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((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구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온라인 세종학당 사이버 한국어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)&gt;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등 교육과정에 따라 성취도 평가가 별도로 존재함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평가에 대한 기본적인 이해 및 실습 과정은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를 바탕으로 하였음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885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E4E92A24-CC75-A885-A48B-04081B96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C313640-FC89-3D7E-6635-BF71BD11ADD8}"/>
              </a:ext>
            </a:extLst>
          </p:cNvPr>
          <p:cNvSpPr txBox="1"/>
          <p:nvPr/>
        </p:nvSpPr>
        <p:spPr>
          <a:xfrm>
            <a:off x="5852452" y="4152930"/>
            <a:ext cx="58512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감사합니다</a:t>
            </a:r>
            <a:endParaRPr lang="en-US" altLang="ko-KR" sz="9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49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9844335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학습자의 성취 수준을 파악하기 위한 시험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특성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E1706DA-C669-4DD1-914A-09CCEC1A1A47}"/>
              </a:ext>
            </a:extLst>
          </p:cNvPr>
          <p:cNvSpPr/>
          <p:nvPr/>
        </p:nvSpPr>
        <p:spPr>
          <a:xfrm>
            <a:off x="555441" y="2925005"/>
            <a:ext cx="10716450" cy="3890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해당 교육과정을 얼마나 잘 성취했는지 평가 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최소한의 성취 기준 도달 여부 확인 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승급 가능 여부 판단 </a:t>
            </a:r>
            <a:endParaRPr lang="en-US" altLang="ko-KR" sz="3200" b="1" dirty="0">
              <a:solidFill>
                <a:schemeClr val="bg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기본적이고 주요한 내용 중심의 평가</a:t>
            </a:r>
            <a:endParaRPr lang="ko-KR" altLang="en-US" sz="3200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9844335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학습자의 종합적 한국어 능력을 측정하는 시험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특성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E1706DA-C669-4DD1-914A-09CCEC1A1A47}"/>
              </a:ext>
            </a:extLst>
          </p:cNvPr>
          <p:cNvSpPr/>
          <p:nvPr/>
        </p:nvSpPr>
        <p:spPr>
          <a:xfrm>
            <a:off x="555441" y="2925005"/>
            <a:ext cx="107164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듣기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읽기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쓰기 영역으로 구성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네 가지 언어 기술 평가를 통한 종합적 한국어 능력 평가</a:t>
            </a:r>
          </a:p>
        </p:txBody>
      </p:sp>
    </p:spTree>
    <p:extLst>
      <p:ext uri="{BB962C8B-B14F-4D97-AF65-F5344CB8AC3E}">
        <p14:creationId xmlns:p14="http://schemas.microsoft.com/office/powerpoint/2010/main" val="51004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3587279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유동적 교육과정을 반영하는 학당 중심의 교육과정 기반 시험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특성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E1706DA-C669-4DD1-914A-09CCEC1A1A47}"/>
              </a:ext>
            </a:extLst>
          </p:cNvPr>
          <p:cNvSpPr/>
          <p:nvPr/>
        </p:nvSpPr>
        <p:spPr>
          <a:xfrm>
            <a:off x="555440" y="2925005"/>
            <a:ext cx="14440719" cy="5281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세종학당은 교육과정 운영 시간에 따라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형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형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다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형으로 구분</a:t>
            </a:r>
          </a:p>
          <a:p>
            <a:pPr marL="571500" indent="-5715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유형별 교육과정은 현지의 교육 환경과 상황에 맞게 운영</a:t>
            </a:r>
          </a:p>
          <a:p>
            <a:pPr marL="571500" indent="-5715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평가는 유동적 교육과정의 탄력적 적용이 가능 </a:t>
            </a:r>
          </a:p>
          <a:p>
            <a:pPr marL="571500" indent="-5715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rgbClr val="FF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기본형과 확장형으로 구성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되어 있어 학당 중심의 평가 시험 </a:t>
            </a:r>
          </a:p>
          <a:p>
            <a:pPr marL="571500" indent="-5715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 err="1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실제성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수행성을 강조한 평가로 설계 </a:t>
            </a:r>
          </a:p>
          <a:p>
            <a:pPr marL="571500" indent="-5715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쓰기는 직접 평가 방법을 통해 실제 한국어 사용 능력 평가 </a:t>
            </a:r>
          </a:p>
        </p:txBody>
      </p:sp>
    </p:spTree>
    <p:extLst>
      <p:ext uri="{BB962C8B-B14F-4D97-AF65-F5344CB8AC3E}">
        <p14:creationId xmlns:p14="http://schemas.microsoft.com/office/powerpoint/2010/main" val="27997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특성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E1706DA-C669-4DD1-914A-09CCEC1A1A47}"/>
              </a:ext>
            </a:extLst>
          </p:cNvPr>
          <p:cNvSpPr/>
          <p:nvPr/>
        </p:nvSpPr>
        <p:spPr>
          <a:xfrm>
            <a:off x="555440" y="2925005"/>
            <a:ext cx="15379504" cy="400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가장 큰 특징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&lt;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기본형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&gt;, &lt;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확장형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제시</a:t>
            </a:r>
          </a:p>
          <a:p>
            <a:pPr marL="571500" indent="-5715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확장형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에만 제시되어 있는 문항 유형이 있음 </a:t>
            </a: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더하기 교재를 사용한 학당에서는 확장형 성취도 평가 실시</a:t>
            </a:r>
          </a:p>
        </p:txBody>
      </p:sp>
    </p:spTree>
    <p:extLst>
      <p:ext uri="{BB962C8B-B14F-4D97-AF65-F5344CB8AC3E}">
        <p14:creationId xmlns:p14="http://schemas.microsoft.com/office/powerpoint/2010/main" val="393110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0380783" cy="1560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영역과 영역별 문항 수 </a:t>
            </a:r>
          </a:p>
          <a:p>
            <a:pPr algn="just" fontAlgn="base">
              <a:lnSpc>
                <a:spcPct val="160000"/>
              </a:lnSpc>
            </a:pPr>
            <a:endParaRPr lang="ko-KR" altLang="en-US" sz="32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구성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내용 개체 틀 4">
            <a:extLst>
              <a:ext uri="{FF2B5EF4-FFF2-40B4-BE49-F238E27FC236}">
                <a16:creationId xmlns:a16="http://schemas.microsoft.com/office/drawing/2014/main" xmlns="" id="{C40012E3-ACEE-49A9-A487-29A0A3B5F8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9123427"/>
              </p:ext>
            </p:extLst>
          </p:nvPr>
        </p:nvGraphicFramePr>
        <p:xfrm>
          <a:off x="1441580" y="3006156"/>
          <a:ext cx="11100811" cy="3894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1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302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639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302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926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92660">
                  <a:extLst>
                    <a:ext uri="{9D8B030D-6E8A-4147-A177-3AD203B41FA5}">
                      <a16:colId xmlns:a16="http://schemas.microsoft.com/office/drawing/2014/main" xmlns="" val="2525019475"/>
                    </a:ext>
                  </a:extLst>
                </a:gridCol>
              </a:tblGrid>
              <a:tr h="7143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등급 </a:t>
                      </a:r>
                    </a:p>
                  </a:txBody>
                  <a:tcPr marL="54769" marR="54769" marT="34290" marB="3429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영역별  문항 수</a:t>
                      </a:r>
                    </a:p>
                  </a:txBody>
                  <a:tcPr marL="54769" marR="54769" marT="34290" marB="3429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총합 </a:t>
                      </a:r>
                    </a:p>
                  </a:txBody>
                  <a:tcPr marL="54769" marR="54769" marT="34290" marB="3429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143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듣기</a:t>
                      </a:r>
                    </a:p>
                  </a:txBody>
                  <a:tcPr marL="54769" marR="54769" marT="34290" marB="3429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읽기</a:t>
                      </a:r>
                    </a:p>
                  </a:txBody>
                  <a:tcPr marL="54769" marR="54769" marT="34290" marB="3429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쓰기</a:t>
                      </a:r>
                    </a:p>
                  </a:txBody>
                  <a:tcPr marL="54769" marR="54769" marT="34290" marB="3429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말하기</a:t>
                      </a:r>
                    </a:p>
                  </a:txBody>
                  <a:tcPr marL="54769" marR="54769" marT="34290" marB="3429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025" marR="73025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32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&lt;</a:t>
                      </a:r>
                      <a:r>
                        <a:rPr lang="ko-KR" altLang="en-US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세종한국어</a:t>
                      </a:r>
                      <a:endParaRPr lang="en-US" altLang="ko-KR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 </a:t>
                      </a:r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1A, 1B&gt;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15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15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38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2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&lt;</a:t>
                      </a:r>
                      <a:r>
                        <a:rPr lang="ko-KR" altLang="en-US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세종한국어 </a:t>
                      </a:r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2A~4B&gt;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15+5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15+5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4+1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4+1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38+12</a:t>
                      </a:r>
                      <a:endParaRPr lang="ko-KR" altLang="en-US" sz="24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marL="54769" marR="54769" marT="34290" marB="3429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07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555441" y="1999739"/>
            <a:ext cx="10380783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 영역별 시험 시간</a:t>
            </a:r>
            <a:endParaRPr lang="ko-KR" altLang="en-US" sz="32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개정 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구성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xmlns="" id="{EB98BE67-6F5E-4920-80BC-6D153B33C2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7636201"/>
              </p:ext>
            </p:extLst>
          </p:nvPr>
        </p:nvGraphicFramePr>
        <p:xfrm>
          <a:off x="1441580" y="3006156"/>
          <a:ext cx="11100811" cy="5186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35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722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350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385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평가 영역</a:t>
                      </a:r>
                    </a:p>
                  </a:txBody>
                  <a:tcPr marL="54769" marR="54769" marT="34290" marB="3429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등급 </a:t>
                      </a:r>
                    </a:p>
                  </a:txBody>
                  <a:tcPr marL="54769" marR="54769" marT="34290" marB="3429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시간 </a:t>
                      </a:r>
                    </a:p>
                  </a:txBody>
                  <a:tcPr marL="54769" marR="54769" marT="34290" marB="3429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51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듣기</a:t>
                      </a: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1A, 1B&gt;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분</a:t>
                      </a:r>
                    </a:p>
                  </a:txBody>
                  <a:tcPr marL="54769" marR="54769" marT="34290" marB="3429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51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2A&gt;~&lt;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4B&gt;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분</a:t>
                      </a:r>
                    </a:p>
                  </a:txBody>
                  <a:tcPr marL="54769" marR="54769" marT="34290" marB="34290" anchor="ctr"/>
                </a:tc>
                <a:extLst>
                  <a:ext uri="{0D108BD9-81ED-4DB2-BD59-A6C34878D82A}">
                    <a16:rowId xmlns:a16="http://schemas.microsoft.com/office/drawing/2014/main" xmlns="" val="3253594096"/>
                  </a:ext>
                </a:extLst>
              </a:tr>
              <a:tr h="4751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읽기</a:t>
                      </a: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1A, 1B&gt;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분</a:t>
                      </a:r>
                    </a:p>
                  </a:txBody>
                  <a:tcPr marL="54769" marR="54769" marT="34290" marB="34290" anchor="ctr"/>
                </a:tc>
                <a:extLst>
                  <a:ext uri="{0D108BD9-81ED-4DB2-BD59-A6C34878D82A}">
                    <a16:rowId xmlns:a16="http://schemas.microsoft.com/office/drawing/2014/main" xmlns="" val="3508076642"/>
                  </a:ext>
                </a:extLst>
              </a:tr>
              <a:tr h="4751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2A&gt;~&lt;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4B&gt;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분</a:t>
                      </a:r>
                    </a:p>
                  </a:txBody>
                  <a:tcPr marL="54769" marR="54769" marT="34290" marB="34290" anchor="ctr"/>
                </a:tc>
                <a:extLst>
                  <a:ext uri="{0D108BD9-81ED-4DB2-BD59-A6C34878D82A}">
                    <a16:rowId xmlns:a16="http://schemas.microsoft.com/office/drawing/2014/main" xmlns="" val="2060117999"/>
                  </a:ext>
                </a:extLst>
              </a:tr>
              <a:tr h="4751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쓰기</a:t>
                      </a: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1A, 1B&gt;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20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분</a:t>
                      </a:r>
                    </a:p>
                  </a:txBody>
                  <a:tcPr marL="54769" marR="54769" marT="34290" marB="3429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51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2A&gt;~&lt;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4B&gt;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30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분</a:t>
                      </a:r>
                    </a:p>
                  </a:txBody>
                  <a:tcPr marL="54769" marR="54769" marT="34290" marB="34290" anchor="ctr"/>
                </a:tc>
                <a:extLst>
                  <a:ext uri="{0D108BD9-81ED-4DB2-BD59-A6C34878D82A}">
                    <a16:rowId xmlns:a16="http://schemas.microsoft.com/office/drawing/2014/main" xmlns="" val="2647354423"/>
                  </a:ext>
                </a:extLst>
              </a:tr>
              <a:tr h="47513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말하기</a:t>
                      </a: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1A, 1B&gt;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개인별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2~4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분 </a:t>
                      </a:r>
                    </a:p>
                  </a:txBody>
                  <a:tcPr marL="54769" marR="54769" marT="34290" marB="34290" anchor="ctr"/>
                </a:tc>
                <a:extLst>
                  <a:ext uri="{0D108BD9-81ED-4DB2-BD59-A6C34878D82A}">
                    <a16:rowId xmlns:a16="http://schemas.microsoft.com/office/drawing/2014/main" xmlns="" val="1067996239"/>
                  </a:ext>
                </a:extLst>
              </a:tr>
              <a:tr h="47513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3025" marR="730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2A&gt;~&lt;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세종한국어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4B&gt;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marL="54769" marR="54769" marT="34290" marB="3429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개인별 </a:t>
                      </a: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3~5</a:t>
                      </a:r>
                      <a:r>
                        <a:rPr lang="ko-KR" altLang="en-US" sz="24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분 </a:t>
                      </a:r>
                    </a:p>
                  </a:txBody>
                  <a:tcPr marL="54769" marR="54769" marT="34290" marB="34290" anchor="ctr"/>
                </a:tc>
                <a:extLst>
                  <a:ext uri="{0D108BD9-81ED-4DB2-BD59-A6C34878D82A}">
                    <a16:rowId xmlns:a16="http://schemas.microsoft.com/office/drawing/2014/main" xmlns="" val="207897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26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924</Words>
  <Application>Microsoft Office PowerPoint</Application>
  <PresentationFormat>사용자 지정</PresentationFormat>
  <Paragraphs>178</Paragraphs>
  <Slides>32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맑은 고딕</vt:lpstr>
      <vt:lpstr>세종학당 본문체</vt:lpstr>
      <vt:lpstr>세종학당 제목체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세종학당재단 PPT 샘플2</dc:title>
  <dc:subject>Presentation</dc:subject>
  <dc:creator>mangoboard.net_34239221</dc:creator>
  <cp:lastModifiedBy>ADMIN</cp:lastModifiedBy>
  <cp:revision>27</cp:revision>
  <dcterms:created xsi:type="dcterms:W3CDTF">2024-01-18T05:20:31Z</dcterms:created>
  <dcterms:modified xsi:type="dcterms:W3CDTF">2024-01-27T14:15:27Z</dcterms:modified>
</cp:coreProperties>
</file>